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342E4-7F15-4AE9-A5BA-323CC5F3B904}" v="49" dt="2022-09-19T12:12:54.980"/>
    <p1510:client id="{B372B586-B288-498F-8D32-9CAC437C7DD8}" v="2" dt="2022-09-20T15:42:42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Dimitrov" userId="0c9661256e2dc51e" providerId="Windows Live" clId="Web-{B372B586-B288-498F-8D32-9CAC437C7DD8}"/>
    <pc:docChg chg="modSld">
      <pc:chgData name="George Dimitrov" userId="0c9661256e2dc51e" providerId="Windows Live" clId="Web-{B372B586-B288-498F-8D32-9CAC437C7DD8}" dt="2022-09-20T15:42:42.382" v="0" actId="20577"/>
      <pc:docMkLst>
        <pc:docMk/>
      </pc:docMkLst>
      <pc:sldChg chg="modSp">
        <pc:chgData name="George Dimitrov" userId="0c9661256e2dc51e" providerId="Windows Live" clId="Web-{B372B586-B288-498F-8D32-9CAC437C7DD8}" dt="2022-09-20T15:42:42.382" v="0" actId="20577"/>
        <pc:sldMkLst>
          <pc:docMk/>
          <pc:sldMk cId="0" sldId="257"/>
        </pc:sldMkLst>
        <pc:spChg chg="mod">
          <ac:chgData name="George Dimitrov" userId="0c9661256e2dc51e" providerId="Windows Live" clId="Web-{B372B586-B288-498F-8D32-9CAC437C7DD8}" dt="2022-09-20T15:42:42.382" v="0" actId="20577"/>
          <ac:spMkLst>
            <pc:docMk/>
            <pc:sldMk cId="0" sldId="257"/>
            <ac:spMk id="408" creationId="{00000000-0000-0000-0000-000000000000}"/>
          </ac:spMkLst>
        </pc:spChg>
      </pc:sldChg>
    </pc:docChg>
  </pc:docChgLst>
  <pc:docChgLst>
    <pc:chgData name="George Dimitrov" userId="0c9661256e2dc51e" providerId="Windows Live" clId="Web-{2CB342E4-7F15-4AE9-A5BA-323CC5F3B904}"/>
    <pc:docChg chg="modSld">
      <pc:chgData name="George Dimitrov" userId="0c9661256e2dc51e" providerId="Windows Live" clId="Web-{2CB342E4-7F15-4AE9-A5BA-323CC5F3B904}" dt="2022-09-19T12:12:54.980" v="44" actId="20577"/>
      <pc:docMkLst>
        <pc:docMk/>
      </pc:docMkLst>
      <pc:sldChg chg="modSp">
        <pc:chgData name="George Dimitrov" userId="0c9661256e2dc51e" providerId="Windows Live" clId="Web-{2CB342E4-7F15-4AE9-A5BA-323CC5F3B904}" dt="2022-09-19T12:07:54.580" v="16" actId="20577"/>
        <pc:sldMkLst>
          <pc:docMk/>
          <pc:sldMk cId="0" sldId="256"/>
        </pc:sldMkLst>
        <pc:spChg chg="mod">
          <ac:chgData name="George Dimitrov" userId="0c9661256e2dc51e" providerId="Windows Live" clId="Web-{2CB342E4-7F15-4AE9-A5BA-323CC5F3B904}" dt="2022-09-19T12:07:54.580" v="16" actId="20577"/>
          <ac:spMkLst>
            <pc:docMk/>
            <pc:sldMk cId="0" sldId="256"/>
            <ac:spMk id="403" creationId="{00000000-0000-0000-0000-000000000000}"/>
          </ac:spMkLst>
        </pc:spChg>
      </pc:sldChg>
      <pc:sldChg chg="modSp">
        <pc:chgData name="George Dimitrov" userId="0c9661256e2dc51e" providerId="Windows Live" clId="Web-{2CB342E4-7F15-4AE9-A5BA-323CC5F3B904}" dt="2022-09-19T12:08:10.035" v="18" actId="20577"/>
        <pc:sldMkLst>
          <pc:docMk/>
          <pc:sldMk cId="0" sldId="257"/>
        </pc:sldMkLst>
        <pc:spChg chg="mod">
          <ac:chgData name="George Dimitrov" userId="0c9661256e2dc51e" providerId="Windows Live" clId="Web-{2CB342E4-7F15-4AE9-A5BA-323CC5F3B904}" dt="2022-09-19T12:08:10.035" v="18" actId="20577"/>
          <ac:spMkLst>
            <pc:docMk/>
            <pc:sldMk cId="0" sldId="257"/>
            <ac:spMk id="417" creationId="{00000000-0000-0000-0000-000000000000}"/>
          </ac:spMkLst>
        </pc:spChg>
      </pc:sldChg>
      <pc:sldChg chg="addSp delSp modSp">
        <pc:chgData name="George Dimitrov" userId="0c9661256e2dc51e" providerId="Windows Live" clId="Web-{2CB342E4-7F15-4AE9-A5BA-323CC5F3B904}" dt="2022-09-19T12:09:08.805" v="27" actId="1076"/>
        <pc:sldMkLst>
          <pc:docMk/>
          <pc:sldMk cId="0" sldId="279"/>
        </pc:sldMkLst>
        <pc:spChg chg="mod">
          <ac:chgData name="George Dimitrov" userId="0c9661256e2dc51e" providerId="Windows Live" clId="Web-{2CB342E4-7F15-4AE9-A5BA-323CC5F3B904}" dt="2022-09-19T12:09:01.430" v="24" actId="20577"/>
          <ac:spMkLst>
            <pc:docMk/>
            <pc:sldMk cId="0" sldId="279"/>
            <ac:spMk id="538" creationId="{00000000-0000-0000-0000-000000000000}"/>
          </ac:spMkLst>
        </pc:spChg>
        <pc:picChg chg="add mod">
          <ac:chgData name="George Dimitrov" userId="0c9661256e2dc51e" providerId="Windows Live" clId="Web-{2CB342E4-7F15-4AE9-A5BA-323CC5F3B904}" dt="2022-09-19T12:09:08.805" v="27" actId="1076"/>
          <ac:picMkLst>
            <pc:docMk/>
            <pc:sldMk cId="0" sldId="279"/>
            <ac:picMk id="2" creationId="{3500F8DA-BBB0-8D0A-33D6-CC3B5B286373}"/>
          </ac:picMkLst>
        </pc:picChg>
        <pc:picChg chg="del">
          <ac:chgData name="George Dimitrov" userId="0c9661256e2dc51e" providerId="Windows Live" clId="Web-{2CB342E4-7F15-4AE9-A5BA-323CC5F3B904}" dt="2022-09-19T12:09:02.539" v="25"/>
          <ac:picMkLst>
            <pc:docMk/>
            <pc:sldMk cId="0" sldId="279"/>
            <ac:picMk id="542" creationId="{00000000-0000-0000-0000-000000000000}"/>
          </ac:picMkLst>
        </pc:picChg>
      </pc:sldChg>
      <pc:sldChg chg="modSp">
        <pc:chgData name="George Dimitrov" userId="0c9661256e2dc51e" providerId="Windows Live" clId="Web-{2CB342E4-7F15-4AE9-A5BA-323CC5F3B904}" dt="2022-09-19T12:12:54.980" v="44" actId="20577"/>
        <pc:sldMkLst>
          <pc:docMk/>
          <pc:sldMk cId="0" sldId="280"/>
        </pc:sldMkLst>
        <pc:spChg chg="mod">
          <ac:chgData name="George Dimitrov" userId="0c9661256e2dc51e" providerId="Windows Live" clId="Web-{2CB342E4-7F15-4AE9-A5BA-323CC5F3B904}" dt="2022-09-19T12:12:54.980" v="44" actId="20577"/>
          <ac:spMkLst>
            <pc:docMk/>
            <pc:sldMk cId="0" sldId="280"/>
            <ac:spMk id="54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18720" y="1508040"/>
            <a:ext cx="360" cy="360"/>
          </a:xfrm>
          <a:custGeom>
            <a:avLst/>
            <a:gdLst/>
            <a:ahLst/>
            <a:cxn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18720" y="2419200"/>
            <a:ext cx="360" cy="360"/>
          </a:xfrm>
          <a:custGeom>
            <a:avLst/>
            <a:gdLst/>
            <a:ahLst/>
            <a:cxn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flipH="1">
            <a:off x="1141560" y="9000"/>
            <a:ext cx="360" cy="360"/>
          </a:xfrm>
          <a:custGeom>
            <a:avLst/>
            <a:gdLst/>
            <a:ahLst/>
            <a:cxn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 flipH="1">
            <a:off x="1141560" y="9000"/>
            <a:ext cx="360" cy="360"/>
          </a:xfrm>
          <a:custGeom>
            <a:avLst/>
            <a:gdLst/>
            <a:ahLst/>
            <a:cxn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257840" y="3246120"/>
            <a:ext cx="4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572000" y="9864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"/>
          <p:cNvSpPr/>
          <p:nvPr/>
        </p:nvSpPr>
        <p:spPr>
          <a:xfrm>
            <a:off x="1780560" y="1322280"/>
            <a:ext cx="1986840" cy="2063880"/>
          </a:xfrm>
          <a:prstGeom prst="rect">
            <a:avLst/>
          </a:prstGeom>
          <a:solidFill>
            <a:srgbClr val="494ECE">
              <a:alpha val="52000"/>
            </a:srgbClr>
          </a:solidFill>
          <a:ln w="28440">
            <a:solidFill>
              <a:srgbClr val="7337D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577680" y="2456280"/>
            <a:ext cx="1986840" cy="2063880"/>
          </a:xfrm>
          <a:prstGeom prst="rect">
            <a:avLst/>
          </a:prstGeom>
          <a:solidFill>
            <a:srgbClr val="00FFFF">
              <a:alpha val="45000"/>
            </a:srgbClr>
          </a:solidFill>
          <a:ln w="28440">
            <a:solidFill>
              <a:srgbClr val="00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5375520" y="1322280"/>
            <a:ext cx="1986840" cy="2063880"/>
          </a:xfrm>
          <a:prstGeom prst="rect">
            <a:avLst/>
          </a:prstGeom>
          <a:solidFill>
            <a:srgbClr val="10D6B6">
              <a:alpha val="71000"/>
            </a:srgbClr>
          </a:solidFill>
          <a:ln w="28440">
            <a:solidFill>
              <a:srgbClr val="11E4C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8541360" y="-14760"/>
            <a:ext cx="360" cy="3667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1089360" y="1712880"/>
            <a:ext cx="5793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3"/>
          <p:cNvSpPr/>
          <p:nvPr/>
        </p:nvSpPr>
        <p:spPr>
          <a:xfrm>
            <a:off x="1089360" y="3390120"/>
            <a:ext cx="5793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3079800"/>
            <a:ext cx="4019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560520"/>
            <a:ext cx="9142560" cy="4020840"/>
          </a:xfrm>
          <a:prstGeom prst="rect">
            <a:avLst/>
          </a:prstGeom>
          <a:gradFill rotWithShape="0"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2"/>
          <p:cNvSpPr/>
          <p:nvPr/>
        </p:nvSpPr>
        <p:spPr>
          <a:xfrm rot="10800000">
            <a:off x="4568760" y="2728800"/>
            <a:ext cx="4575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0" y="9864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324920" y="-7560"/>
            <a:ext cx="360" cy="515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165680" y="1838520"/>
            <a:ext cx="3342240" cy="268272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4641480" y="1838520"/>
            <a:ext cx="3342240" cy="2682720"/>
          </a:xfrm>
          <a:prstGeom prst="rect">
            <a:avLst/>
          </a:pr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0" y="9864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560520"/>
            <a:ext cx="9142560" cy="4020840"/>
          </a:xfrm>
          <a:prstGeom prst="rect">
            <a:avLst/>
          </a:prstGeom>
          <a:gradFill rotWithShape="0"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0" y="2730600"/>
            <a:ext cx="4575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901160" y="-7560"/>
            <a:ext cx="360" cy="515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ilija_mitev_mk@yahoo.com" TargetMode="Externa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95386" y="3483938"/>
            <a:ext cx="804528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4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Gjorge</a:t>
            </a:r>
            <a:r>
              <a:rPr lang="es" sz="14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 Dimitrov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4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Trainer</a:t>
            </a:r>
            <a:endParaRPr lang="en-US" sz="1400" b="0" strike="noStrike" spc="-1" dirty="0" err="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es" sz="1400" spc="-1" dirty="0" err="1">
                <a:solidFill>
                  <a:srgbClr val="FFFFFF"/>
                </a:solidFill>
                <a:latin typeface="Barlow Semi Condensed"/>
              </a:rPr>
              <a:t>Ilija</a:t>
            </a:r>
            <a:r>
              <a:rPr lang="es" sz="1400" spc="-1" dirty="0">
                <a:solidFill>
                  <a:srgbClr val="FFFFFF"/>
                </a:solidFill>
                <a:latin typeface="Barlow Semi Condensed"/>
              </a:rPr>
              <a:t> </a:t>
            </a:r>
            <a:r>
              <a:rPr lang="es" sz="1400" spc="-1" dirty="0" err="1">
                <a:solidFill>
                  <a:srgbClr val="FFFFFF"/>
                </a:solidFill>
                <a:latin typeface="Barlow Semi Condensed"/>
              </a:rPr>
              <a:t>Mitev</a:t>
            </a:r>
            <a:endParaRPr lang="es" sz="1400" b="0" strike="noStrike" spc="-1" dirty="0" err="1">
              <a:solidFill>
                <a:srgbClr val="FFFFFF"/>
              </a:solidFill>
              <a:latin typeface="Barlow Semi Condensed"/>
            </a:endParaRPr>
          </a:p>
          <a:p>
            <a:pPr>
              <a:tabLst>
                <a:tab pos="0" algn="l"/>
              </a:tabLst>
            </a:pPr>
            <a:r>
              <a:rPr lang="es" sz="14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Assistent</a:t>
            </a:r>
            <a:r>
              <a:rPr lang="es" sz="1400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1080" y="2438640"/>
            <a:ext cx="33926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2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ADVANCED FRONT END DEVELOPMENT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05" name="Google Shape;122;p16"/>
          <p:cNvPicPr/>
          <p:nvPr/>
        </p:nvPicPr>
        <p:blipFill>
          <a:blip r:embed="rId2"/>
          <a:stretch/>
        </p:blipFill>
        <p:spPr>
          <a:xfrm>
            <a:off x="3932640" y="335160"/>
            <a:ext cx="4298760" cy="422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155268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Medium"/>
                <a:ea typeface="Saira ExtraCondensed Medium"/>
              </a:rPr>
              <a:t>GOOD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1552680" y="2602800"/>
            <a:ext cx="27957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selector strength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BEM or other naming methodology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reusable classes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Flexbox instead of float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Inverted triangle or other organization method for css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inheritance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4794120" y="2587320"/>
            <a:ext cx="2795760" cy="15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Camel Case classes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Targeting elements using id selectors in CSS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Code indentation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Inline styles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Incorrectly Using Positioning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improper values for properties (color names, 0px etc.)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!important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479412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Medium"/>
                <a:ea typeface="Saira ExtraCondensed Medium"/>
              </a:rPr>
              <a:t>BAD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8308080" y="452232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C1D162E-BDA3-412B-B396-871065AD10E9}" type="slidenum">
              <a:rPr lang="es" sz="1300" b="0" strike="noStrike" spc="-1">
                <a:solidFill>
                  <a:srgbClr val="666666"/>
                </a:solidFill>
                <a:latin typeface="Roboto Slab Regular"/>
                <a:ea typeface="Roboto Slab Regular"/>
              </a:rPr>
              <a:t>10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1000080" y="134640"/>
            <a:ext cx="714240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CSS practices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561960" y="965160"/>
            <a:ext cx="4123080" cy="17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new will we learn about CSS?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Inheritance in CSS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CSS Variables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4576680" y="38307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Mobile first VS Desktop First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3" name="CustomShape 5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Flexbox and Grid to position elements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561960" y="965160"/>
            <a:ext cx="4123080" cy="17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are CSS preprocessors?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Variables, mixins, extends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@if, @else, @else if and @if not: Sass conditional statements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4576680" y="38307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@for, @each and @while loops in Sass and SCSS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SASS, SCSS, LESS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244;p28"/>
          <p:cNvPicPr/>
          <p:nvPr/>
        </p:nvPicPr>
        <p:blipFill>
          <a:blip r:embed="rId2"/>
          <a:stretch/>
        </p:blipFill>
        <p:spPr>
          <a:xfrm flipH="1">
            <a:off x="4508640" y="1092600"/>
            <a:ext cx="3440880" cy="3150360"/>
          </a:xfrm>
          <a:prstGeom prst="rect">
            <a:avLst/>
          </a:prstGeom>
          <a:ln>
            <a:noFill/>
          </a:ln>
        </p:spPr>
      </p:pic>
      <p:sp>
        <p:nvSpPr>
          <p:cNvPr id="480" name="CustomShape 1"/>
          <p:cNvSpPr/>
          <p:nvPr/>
        </p:nvSpPr>
        <p:spPr>
          <a:xfrm>
            <a:off x="2102400" y="2540160"/>
            <a:ext cx="3292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JavaScript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303840" y="1858680"/>
            <a:ext cx="1443240" cy="161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03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2109240" y="2952360"/>
            <a:ext cx="1905120" cy="73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undefined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JavaScript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484" name="Group 2"/>
          <p:cNvGrpSpPr/>
          <p:nvPr/>
        </p:nvGrpSpPr>
        <p:grpSpPr>
          <a:xfrm>
            <a:off x="3280320" y="1964520"/>
            <a:ext cx="2581560" cy="2480040"/>
            <a:chOff x="3280320" y="1964520"/>
            <a:chExt cx="2581560" cy="2480040"/>
          </a:xfrm>
        </p:grpSpPr>
        <p:grpSp>
          <p:nvGrpSpPr>
            <p:cNvPr id="485" name="Group 3"/>
            <p:cNvGrpSpPr/>
            <p:nvPr/>
          </p:nvGrpSpPr>
          <p:grpSpPr>
            <a:xfrm>
              <a:off x="3280320" y="2298960"/>
              <a:ext cx="2581560" cy="2145600"/>
              <a:chOff x="3280320" y="2298960"/>
              <a:chExt cx="2581560" cy="2145600"/>
            </a:xfrm>
          </p:grpSpPr>
          <p:sp>
            <p:nvSpPr>
              <p:cNvPr id="486" name="CustomShape 4"/>
              <p:cNvSpPr/>
              <p:nvPr/>
            </p:nvSpPr>
            <p:spPr>
              <a:xfrm>
                <a:off x="3550680" y="2298960"/>
                <a:ext cx="2042640" cy="2042640"/>
              </a:xfrm>
              <a:prstGeom prst="ellipse">
                <a:avLst/>
              </a:prstGeom>
              <a:noFill/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7" name="CustomShape 5"/>
              <p:cNvSpPr/>
              <p:nvPr/>
            </p:nvSpPr>
            <p:spPr>
              <a:xfrm>
                <a:off x="328032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8" name="CustomShape 6"/>
              <p:cNvSpPr/>
              <p:nvPr/>
            </p:nvSpPr>
            <p:spPr>
              <a:xfrm>
                <a:off x="512640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9" name="CustomShape 7"/>
              <p:cNvSpPr/>
              <p:nvPr/>
            </p:nvSpPr>
            <p:spPr>
              <a:xfrm>
                <a:off x="35370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0" name="CustomShape 8"/>
              <p:cNvSpPr/>
              <p:nvPr/>
            </p:nvSpPr>
            <p:spPr>
              <a:xfrm>
                <a:off x="48798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91" name="CustomShape 9"/>
            <p:cNvSpPr/>
            <p:nvPr/>
          </p:nvSpPr>
          <p:spPr>
            <a:xfrm>
              <a:off x="4203360" y="1964520"/>
              <a:ext cx="735480" cy="735840"/>
            </a:xfrm>
            <a:prstGeom prst="ellipse">
              <a:avLst/>
            </a:prstGeom>
            <a:solidFill>
              <a:srgbClr val="7337D4">
                <a:alpha val="81000"/>
              </a:srgbClr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2" name="CustomShape 10"/>
          <p:cNvSpPr/>
          <p:nvPr/>
        </p:nvSpPr>
        <p:spPr>
          <a:xfrm>
            <a:off x="5966640" y="27378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Event loop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1376640" y="273780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Variable scoping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5711400" y="381636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Asynchronous VS Synchronous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5" name="CustomShape 13"/>
          <p:cNvSpPr/>
          <p:nvPr/>
        </p:nvSpPr>
        <p:spPr>
          <a:xfrm>
            <a:off x="1641960" y="381636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Types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6" name="CustomShape 14"/>
          <p:cNvSpPr/>
          <p:nvPr/>
        </p:nvSpPr>
        <p:spPr>
          <a:xfrm>
            <a:off x="3618720" y="13374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ECMAScript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270;p30"/>
          <p:cNvPicPr/>
          <p:nvPr/>
        </p:nvPicPr>
        <p:blipFill>
          <a:blip r:embed="rId2"/>
          <a:stretch/>
        </p:blipFill>
        <p:spPr>
          <a:xfrm>
            <a:off x="1238400" y="361800"/>
            <a:ext cx="6666120" cy="44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155268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Medium"/>
                <a:ea typeface="Saira ExtraCondensed Medium"/>
              </a:rPr>
              <a:t>GOOD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552680" y="2602800"/>
            <a:ext cx="27957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let &amp; const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naming conventions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===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Declaring global variables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Optimizing the code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Dom manipulation with event listeners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DRY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4794120" y="2618640"/>
            <a:ext cx="2795760" cy="15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var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terrible names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==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Declaring variables in proper scope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unnecessary loops and/or recursion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Using inline event handlers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4794120" y="1958040"/>
            <a:ext cx="2795760" cy="64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Medium"/>
                <a:ea typeface="Saira ExtraCondensed Medium"/>
              </a:rPr>
              <a:t>BAD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2" name="CustomShape 5"/>
          <p:cNvSpPr/>
          <p:nvPr/>
        </p:nvSpPr>
        <p:spPr>
          <a:xfrm>
            <a:off x="8308080" y="452232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4810CC9-C2DB-4659-A3D9-53B939A607B3}" type="slidenum">
              <a:rPr lang="es" sz="1300" b="0" strike="noStrike" spc="-1">
                <a:solidFill>
                  <a:srgbClr val="666666"/>
                </a:solidFill>
                <a:latin typeface="Roboto Slab Regular"/>
                <a:ea typeface="Roboto Slab Regular"/>
              </a:rPr>
              <a:t>16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1000080" y="134640"/>
            <a:ext cx="714240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JavaScript practices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544680" y="965160"/>
            <a:ext cx="4140360" cy="17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new will we learn about JS?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What is TypeScript, and why is it so popular?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What are JS libraries, and what are JS frameworks and why there are more than 100 of them!?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How to add TypeScript to your project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544680" y="965160"/>
            <a:ext cx="4140360" cy="17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Frameworks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4576680" y="314820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Services, Modules, Directives, Decorators, Pipes, Hooks...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4576680" y="348948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Fetching data, Data binding, Virtual DOM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4576680" y="2806560"/>
            <a:ext cx="44218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Class based vs Function based components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Most popular JS Frameworks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2210760" y="2280240"/>
            <a:ext cx="112572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React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2084760" y="2452680"/>
            <a:ext cx="1378440" cy="98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1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Facebook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4008240" y="3413880"/>
            <a:ext cx="112572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Vue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5806080" y="2280240"/>
            <a:ext cx="112572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Angular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3882240" y="3586320"/>
            <a:ext cx="1378440" cy="98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1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Open-source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518" name="Group 7"/>
          <p:cNvGrpSpPr/>
          <p:nvPr/>
        </p:nvGrpSpPr>
        <p:grpSpPr>
          <a:xfrm>
            <a:off x="12122280" y="-2385360"/>
            <a:ext cx="329760" cy="329040"/>
            <a:chOff x="12122280" y="-2385360"/>
            <a:chExt cx="329760" cy="329040"/>
          </a:xfrm>
        </p:grpSpPr>
        <p:sp>
          <p:nvSpPr>
            <p:cNvPr id="519" name="CustomShape 8"/>
            <p:cNvSpPr/>
            <p:nvPr/>
          </p:nvSpPr>
          <p:spPr>
            <a:xfrm>
              <a:off x="12122280" y="-2385360"/>
              <a:ext cx="329760" cy="329040"/>
            </a:xfrm>
            <a:custGeom>
              <a:avLst/>
              <a:gdLst/>
              <a:ahLst/>
              <a:cxnLst/>
              <a:rect l="l" t="t" r="r" b="b"/>
              <a:pathLst>
                <a:path w="11784" h="11753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9"/>
            <p:cNvSpPr/>
            <p:nvPr/>
          </p:nvSpPr>
          <p:spPr>
            <a:xfrm>
              <a:off x="12225960" y="-2347200"/>
              <a:ext cx="115560" cy="134280"/>
            </a:xfrm>
            <a:custGeom>
              <a:avLst/>
              <a:gdLst/>
              <a:ahLst/>
              <a:cxnLst/>
              <a:rect l="l" t="t" r="r" b="b"/>
              <a:pathLst>
                <a:path w="4159" h="4821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21" name="Group 10"/>
          <p:cNvGrpSpPr/>
          <p:nvPr/>
        </p:nvGrpSpPr>
        <p:grpSpPr>
          <a:xfrm>
            <a:off x="9618840" y="-2383920"/>
            <a:ext cx="328320" cy="326520"/>
            <a:chOff x="9618840" y="-2383920"/>
            <a:chExt cx="328320" cy="326520"/>
          </a:xfrm>
        </p:grpSpPr>
        <p:sp>
          <p:nvSpPr>
            <p:cNvPr id="522" name="CustomShape 11"/>
            <p:cNvSpPr/>
            <p:nvPr/>
          </p:nvSpPr>
          <p:spPr>
            <a:xfrm>
              <a:off x="9618840" y="-2383920"/>
              <a:ext cx="328320" cy="326520"/>
            </a:xfrm>
            <a:custGeom>
              <a:avLst/>
              <a:gdLst/>
              <a:ahLst/>
              <a:cxnLst/>
              <a:rect l="l" t="t" r="r" b="b"/>
              <a:pathLst>
                <a:path w="11721" h="11658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12"/>
            <p:cNvSpPr/>
            <p:nvPr/>
          </p:nvSpPr>
          <p:spPr>
            <a:xfrm>
              <a:off x="9775800" y="-2345760"/>
              <a:ext cx="114480" cy="133200"/>
            </a:xfrm>
            <a:custGeom>
              <a:avLst/>
              <a:gdLst/>
              <a:ahLst/>
              <a:cxnLst/>
              <a:rect l="l" t="t" r="r" b="b"/>
              <a:pathLst>
                <a:path w="4128" h="479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24" name="CustomShape 13"/>
          <p:cNvSpPr/>
          <p:nvPr/>
        </p:nvSpPr>
        <p:spPr>
          <a:xfrm>
            <a:off x="5679720" y="2452680"/>
            <a:ext cx="1378440" cy="98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1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Google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25" name="Google Shape;314;p34"/>
          <p:cNvPicPr/>
          <p:nvPr/>
        </p:nvPicPr>
        <p:blipFill>
          <a:blip r:embed="rId2"/>
          <a:stretch/>
        </p:blipFill>
        <p:spPr>
          <a:xfrm>
            <a:off x="2333880" y="1387080"/>
            <a:ext cx="879840" cy="790200"/>
          </a:xfrm>
          <a:prstGeom prst="rect">
            <a:avLst/>
          </a:prstGeom>
          <a:ln>
            <a:noFill/>
          </a:ln>
        </p:spPr>
      </p:pic>
      <p:pic>
        <p:nvPicPr>
          <p:cNvPr id="526" name="Google Shape;315;p34"/>
          <p:cNvPicPr/>
          <p:nvPr/>
        </p:nvPicPr>
        <p:blipFill>
          <a:blip r:embed="rId3"/>
          <a:stretch/>
        </p:blipFill>
        <p:spPr>
          <a:xfrm>
            <a:off x="4080600" y="2520360"/>
            <a:ext cx="981360" cy="850320"/>
          </a:xfrm>
          <a:prstGeom prst="rect">
            <a:avLst/>
          </a:prstGeom>
          <a:ln>
            <a:noFill/>
          </a:ln>
        </p:spPr>
      </p:pic>
      <p:pic>
        <p:nvPicPr>
          <p:cNvPr id="527" name="Google Shape;316;p34"/>
          <p:cNvPicPr/>
          <p:nvPr/>
        </p:nvPicPr>
        <p:blipFill>
          <a:blip r:embed="rId4"/>
          <a:stretch/>
        </p:blipFill>
        <p:spPr>
          <a:xfrm>
            <a:off x="5973840" y="1387080"/>
            <a:ext cx="790200" cy="79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 rot="16200000">
            <a:off x="6378120" y="1585080"/>
            <a:ext cx="348624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24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What we will learn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3110400" y="105912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6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02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2998800" y="3716640"/>
            <a:ext cx="1975320" cy="6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React</a:t>
            </a:r>
            <a:r>
              <a:rPr lang="es" sz="12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, Angular</a:t>
            </a:r>
            <a:endParaRPr lang="es" sz="1200" b="0" strike="noStrike" spc="-1" dirty="0">
              <a:solidFill>
                <a:srgbClr val="FFFFFF"/>
              </a:solidFill>
              <a:latin typeface="Barlow Semi Condensed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3110400" y="273816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6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05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5259960" y="105912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6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03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1" name="CustomShape 6"/>
          <p:cNvSpPr/>
          <p:nvPr/>
        </p:nvSpPr>
        <p:spPr>
          <a:xfrm>
            <a:off x="5148360" y="3716640"/>
            <a:ext cx="1975320" cy="6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Let’s build something, with the new tools we learned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5259960" y="273816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6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06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4975560" y="157608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6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Advanced CSS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>
            <a:off x="5183640" y="2037240"/>
            <a:ext cx="1905120" cy="6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Inheritance, dynamic values, customizing libraries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5" name="CustomShape 10"/>
          <p:cNvSpPr/>
          <p:nvPr/>
        </p:nvSpPr>
        <p:spPr>
          <a:xfrm>
            <a:off x="4975560" y="325512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6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Project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>
            <a:off x="606240" y="1576080"/>
            <a:ext cx="2391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6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Modern CSS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7" name="CustomShape 12"/>
          <p:cNvSpPr/>
          <p:nvPr/>
        </p:nvSpPr>
        <p:spPr>
          <a:xfrm>
            <a:off x="849240" y="2037240"/>
            <a:ext cx="1905120" cy="6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" sz="1200" b="0" strike="noStrike" spc="-1">
              <a:solidFill>
                <a:srgbClr val="FFFFFF"/>
              </a:solidFill>
              <a:latin typeface="Barlow Semi Condensed"/>
            </a:endParaRPr>
          </a:p>
        </p:txBody>
      </p:sp>
      <p:sp>
        <p:nvSpPr>
          <p:cNvPr id="418" name="CustomShape 13"/>
          <p:cNvSpPr/>
          <p:nvPr/>
        </p:nvSpPr>
        <p:spPr>
          <a:xfrm>
            <a:off x="925560" y="105912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6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01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641520" y="325512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6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Typescript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20" name="CustomShape 15"/>
          <p:cNvSpPr/>
          <p:nvPr/>
        </p:nvSpPr>
        <p:spPr>
          <a:xfrm>
            <a:off x="814320" y="3716640"/>
            <a:ext cx="1975320" cy="6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Typed JavaScript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1" name="CustomShape 16"/>
          <p:cNvSpPr/>
          <p:nvPr/>
        </p:nvSpPr>
        <p:spPr>
          <a:xfrm>
            <a:off x="925560" y="2738160"/>
            <a:ext cx="1752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6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04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22" name="CustomShape 17"/>
          <p:cNvSpPr/>
          <p:nvPr/>
        </p:nvSpPr>
        <p:spPr>
          <a:xfrm>
            <a:off x="2826000" y="157608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6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SASS, SCSS &amp; LESS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23" name="CustomShape 18"/>
          <p:cNvSpPr/>
          <p:nvPr/>
        </p:nvSpPr>
        <p:spPr>
          <a:xfrm>
            <a:off x="3034080" y="2037240"/>
            <a:ext cx="1905120" cy="6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BEM &amp; the CSS preprocessors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4" name="CustomShape 19"/>
          <p:cNvSpPr/>
          <p:nvPr/>
        </p:nvSpPr>
        <p:spPr>
          <a:xfrm>
            <a:off x="2826000" y="3255120"/>
            <a:ext cx="2320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16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JS Frameworks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React vs Angular vs Vue: Popularity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29" name="Picture 528"/>
          <p:cNvPicPr/>
          <p:nvPr/>
        </p:nvPicPr>
        <p:blipFill>
          <a:blip r:embed="rId2"/>
          <a:stretch/>
        </p:blipFill>
        <p:spPr>
          <a:xfrm>
            <a:off x="0" y="1280160"/>
            <a:ext cx="9142920" cy="32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529"/>
          <p:cNvPicPr/>
          <p:nvPr/>
        </p:nvPicPr>
        <p:blipFill>
          <a:blip r:embed="rId2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731520" y="0"/>
            <a:ext cx="779112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Angular VS React comparison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32" name="Picture 531"/>
          <p:cNvPicPr/>
          <p:nvPr/>
        </p:nvPicPr>
        <p:blipFill>
          <a:blip r:embed="rId2"/>
          <a:stretch/>
        </p:blipFill>
        <p:spPr>
          <a:xfrm rot="21596400">
            <a:off x="1739160" y="665640"/>
            <a:ext cx="5757480" cy="447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544680" y="965160"/>
            <a:ext cx="4140360" cy="17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Let’s choose our weapon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The FE Team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2004840" y="3867120"/>
            <a:ext cx="1671840" cy="82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Front End Developer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5635440" y="3867120"/>
            <a:ext cx="1671840" cy="82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Front End Developer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3491640" y="1427040"/>
            <a:ext cx="1058400" cy="64332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400" b="0" strike="noStrike" spc="-1">
                <a:solidFill>
                  <a:srgbClr val="FFFFFF"/>
                </a:solidFill>
                <a:latin typeface="Saira ExtraCondensed Medium"/>
                <a:ea typeface="Saira ExtraCondensed Medium"/>
              </a:rPr>
              <a:t>Gjorge Dimitrov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7115400" y="1417680"/>
            <a:ext cx="1058400" cy="64332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r">
              <a:tabLst>
                <a:tab pos="0" algn="l"/>
              </a:tabLst>
            </a:pPr>
            <a:r>
              <a:rPr lang="es" sz="1400" spc="-1" dirty="0" err="1">
                <a:solidFill>
                  <a:srgbClr val="FFFFFF"/>
                </a:solidFill>
                <a:latin typeface="Saira ExtraCondensed Medium"/>
              </a:rPr>
              <a:t>Ilija</a:t>
            </a:r>
          </a:p>
          <a:p>
            <a:pPr algn="r">
              <a:tabLst>
                <a:tab pos="0" algn="l"/>
              </a:tabLst>
            </a:pPr>
            <a:r>
              <a:rPr lang="es" sz="1400" spc="-1" dirty="0">
                <a:solidFill>
                  <a:srgbClr val="FFFFFF"/>
                </a:solidFill>
                <a:latin typeface="Saira ExtraCondensed Medium"/>
              </a:rPr>
              <a:t> </a:t>
            </a:r>
            <a:r>
              <a:rPr lang="es" sz="1400" spc="-1" err="1">
                <a:solidFill>
                  <a:srgbClr val="FFFFFF"/>
                </a:solidFill>
                <a:latin typeface="Saira ExtraCondensed Medium"/>
              </a:rPr>
              <a:t>Mitev</a:t>
            </a:r>
            <a:endParaRPr lang="es" sz="1400" b="0" strike="noStrike" spc="-1">
              <a:solidFill>
                <a:srgbClr val="FFFFFF"/>
              </a:solidFill>
              <a:latin typeface="Saira ExtraCondensed Medium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1960920" y="3491640"/>
            <a:ext cx="360" cy="5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7"/>
          <p:cNvSpPr/>
          <p:nvPr/>
        </p:nvSpPr>
        <p:spPr>
          <a:xfrm>
            <a:off x="5564160" y="3491640"/>
            <a:ext cx="360" cy="59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1" name="Google Shape;345;p38"/>
          <p:cNvPicPr/>
          <p:nvPr/>
        </p:nvPicPr>
        <p:blipFill>
          <a:blip r:embed="rId2"/>
          <a:stretch/>
        </p:blipFill>
        <p:spPr>
          <a:xfrm>
            <a:off x="1671480" y="1339560"/>
            <a:ext cx="2463120" cy="2463120"/>
          </a:xfrm>
          <a:prstGeom prst="rect">
            <a:avLst/>
          </a:prstGeom>
          <a:ln>
            <a:noFill/>
          </a:ln>
        </p:spPr>
      </p:pic>
      <p:pic>
        <p:nvPicPr>
          <p:cNvPr id="2" name="Google Shape;345;p3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500F8DA-BBB0-8D0A-33D6-CC3B5B28637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42382" y="1339559"/>
            <a:ext cx="2463120" cy="246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477000" y="1862640"/>
            <a:ext cx="420804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THANKS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1740960" y="2806560"/>
            <a:ext cx="2931840" cy="9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Does</a:t>
            </a:r>
            <a:r>
              <a:rPr lang="es" sz="12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 </a:t>
            </a:r>
            <a:r>
              <a:rPr lang="es" sz="12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anyone</a:t>
            </a:r>
            <a:r>
              <a:rPr lang="es" sz="12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 </a:t>
            </a:r>
            <a:r>
              <a:rPr lang="es" sz="12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have</a:t>
            </a:r>
            <a:r>
              <a:rPr lang="es" sz="12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 </a:t>
            </a:r>
            <a:r>
              <a:rPr lang="es" sz="12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any</a:t>
            </a:r>
            <a:r>
              <a:rPr lang="es" sz="12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 </a:t>
            </a:r>
            <a:r>
              <a:rPr lang="es" sz="1200" b="0" strike="noStrike" spc="-1" dirty="0" err="1">
                <a:solidFill>
                  <a:srgbClr val="FFFFFF"/>
                </a:solidFill>
                <a:latin typeface="Barlow Semi Condensed"/>
                <a:ea typeface="Barlow Semi Condensed"/>
              </a:rPr>
              <a:t>questions</a:t>
            </a:r>
            <a:r>
              <a:rPr lang="es" sz="1200" b="0" strike="noStrike" spc="-1" dirty="0">
                <a:solidFill>
                  <a:srgbClr val="FFFFFF"/>
                </a:solidFill>
                <a:latin typeface="Barlow Semi Condensed"/>
                <a:ea typeface="Barlow Semi Condensed"/>
              </a:rPr>
              <a:t>?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u="sng" spc="-1" dirty="0">
                <a:solidFill>
                  <a:srgbClr val="0097A7"/>
                </a:solidFill>
                <a:latin typeface="Barlow Semi Condensed"/>
              </a:rPr>
              <a:t>dimitrov.gjorge@protonmail.com</a:t>
            </a:r>
            <a:endParaRPr lang="en-US" dirty="0"/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1200" spc="-1" dirty="0">
                <a:ea typeface="+mn-lt"/>
                <a:cs typeface="+mn-lt"/>
                <a:hlinkClick r:id="rId2"/>
              </a:rPr>
              <a:t>ilija_mitev_mk@yahoo.com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45" name="Google Shape;353;p39"/>
          <p:cNvPicPr/>
          <p:nvPr/>
        </p:nvPicPr>
        <p:blipFill>
          <a:blip r:embed="rId3"/>
          <a:stretch/>
        </p:blipFill>
        <p:spPr>
          <a:xfrm>
            <a:off x="5367960" y="1610280"/>
            <a:ext cx="2878560" cy="25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0D6B6">
                <a:alpha val="71372"/>
              </a:srgbClr>
            </a:gs>
            <a:gs pos="100000">
              <a:srgbClr val="7337D4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868400" y="2540160"/>
            <a:ext cx="3292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HTML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426" name="Google Shape;151;p18"/>
          <p:cNvPicPr/>
          <p:nvPr/>
        </p:nvPicPr>
        <p:blipFill>
          <a:blip r:embed="rId2"/>
          <a:stretch/>
        </p:blipFill>
        <p:spPr>
          <a:xfrm>
            <a:off x="4312440" y="659880"/>
            <a:ext cx="3874320" cy="3942360"/>
          </a:xfrm>
          <a:prstGeom prst="rect">
            <a:avLst/>
          </a:prstGeom>
          <a:ln>
            <a:noFill/>
          </a:ln>
        </p:spPr>
      </p:pic>
      <p:sp>
        <p:nvSpPr>
          <p:cNvPr id="427" name="CustomShape 2"/>
          <p:cNvSpPr/>
          <p:nvPr/>
        </p:nvSpPr>
        <p:spPr>
          <a:xfrm>
            <a:off x="374400" y="1858680"/>
            <a:ext cx="1443240" cy="161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01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1868400" y="3180600"/>
            <a:ext cx="2106720" cy="36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What did we learn about HTML?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457880" y="1862640"/>
            <a:ext cx="420804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How did we get to here?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HTML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431" name="Group 2"/>
          <p:cNvGrpSpPr/>
          <p:nvPr/>
        </p:nvGrpSpPr>
        <p:grpSpPr>
          <a:xfrm>
            <a:off x="3280320" y="1964520"/>
            <a:ext cx="2581560" cy="2480040"/>
            <a:chOff x="3280320" y="1964520"/>
            <a:chExt cx="2581560" cy="2480040"/>
          </a:xfrm>
        </p:grpSpPr>
        <p:grpSp>
          <p:nvGrpSpPr>
            <p:cNvPr id="432" name="Group 3"/>
            <p:cNvGrpSpPr/>
            <p:nvPr/>
          </p:nvGrpSpPr>
          <p:grpSpPr>
            <a:xfrm>
              <a:off x="3280320" y="2298960"/>
              <a:ext cx="2581560" cy="2145600"/>
              <a:chOff x="3280320" y="2298960"/>
              <a:chExt cx="2581560" cy="2145600"/>
            </a:xfrm>
          </p:grpSpPr>
          <p:sp>
            <p:nvSpPr>
              <p:cNvPr id="433" name="CustomShape 4"/>
              <p:cNvSpPr/>
              <p:nvPr/>
            </p:nvSpPr>
            <p:spPr>
              <a:xfrm>
                <a:off x="3550680" y="2298960"/>
                <a:ext cx="2042640" cy="2042640"/>
              </a:xfrm>
              <a:prstGeom prst="ellipse">
                <a:avLst/>
              </a:prstGeom>
              <a:noFill/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CustomShape 5"/>
              <p:cNvSpPr/>
              <p:nvPr/>
            </p:nvSpPr>
            <p:spPr>
              <a:xfrm>
                <a:off x="328032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CustomShape 6"/>
              <p:cNvSpPr/>
              <p:nvPr/>
            </p:nvSpPr>
            <p:spPr>
              <a:xfrm>
                <a:off x="512640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CustomShape 7"/>
              <p:cNvSpPr/>
              <p:nvPr/>
            </p:nvSpPr>
            <p:spPr>
              <a:xfrm>
                <a:off x="35370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CustomShape 8"/>
              <p:cNvSpPr/>
              <p:nvPr/>
            </p:nvSpPr>
            <p:spPr>
              <a:xfrm>
                <a:off x="48798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38" name="CustomShape 9"/>
            <p:cNvSpPr/>
            <p:nvPr/>
          </p:nvSpPr>
          <p:spPr>
            <a:xfrm>
              <a:off x="4203360" y="1964520"/>
              <a:ext cx="735480" cy="735840"/>
            </a:xfrm>
            <a:prstGeom prst="ellipse">
              <a:avLst/>
            </a:prstGeom>
            <a:solidFill>
              <a:srgbClr val="7337D4">
                <a:alpha val="81000"/>
              </a:srgbClr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9" name="CustomShape 10"/>
          <p:cNvSpPr/>
          <p:nvPr/>
        </p:nvSpPr>
        <p:spPr>
          <a:xfrm>
            <a:off x="5966640" y="27378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Elements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11"/>
          <p:cNvSpPr/>
          <p:nvPr/>
        </p:nvSpPr>
        <p:spPr>
          <a:xfrm>
            <a:off x="1376640" y="273780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Attributes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1" name="CustomShape 12"/>
          <p:cNvSpPr/>
          <p:nvPr/>
        </p:nvSpPr>
        <p:spPr>
          <a:xfrm>
            <a:off x="5711400" y="381636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Script &amp; Link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2" name="CustomShape 13"/>
          <p:cNvSpPr/>
          <p:nvPr/>
        </p:nvSpPr>
        <p:spPr>
          <a:xfrm>
            <a:off x="1641960" y="381636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Head &amp; Body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3" name="CustomShape 14"/>
          <p:cNvSpPr/>
          <p:nvPr/>
        </p:nvSpPr>
        <p:spPr>
          <a:xfrm>
            <a:off x="3618720" y="13374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Semantic HTML5 tags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181;p21"/>
          <p:cNvPicPr/>
          <p:nvPr/>
        </p:nvPicPr>
        <p:blipFill>
          <a:blip r:embed="rId2"/>
          <a:stretch/>
        </p:blipFill>
        <p:spPr>
          <a:xfrm>
            <a:off x="2190600" y="1148760"/>
            <a:ext cx="4761000" cy="357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829320" y="2540160"/>
            <a:ext cx="32929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CSS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446" name="Google Shape;187;p22"/>
          <p:cNvPicPr/>
          <p:nvPr/>
        </p:nvPicPr>
        <p:blipFill>
          <a:blip r:embed="rId2"/>
          <a:srcRect l="13539" t="1997" b="4346"/>
          <a:stretch/>
        </p:blipFill>
        <p:spPr>
          <a:xfrm>
            <a:off x="0" y="-28440"/>
            <a:ext cx="3626280" cy="515736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7477920" y="1858680"/>
            <a:ext cx="1443240" cy="161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" sz="48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02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193;p23"/>
          <p:cNvPicPr/>
          <p:nvPr/>
        </p:nvPicPr>
        <p:blipFill>
          <a:blip r:embed="rId2"/>
          <a:stretch/>
        </p:blipFill>
        <p:spPr>
          <a:xfrm>
            <a:off x="797040" y="152280"/>
            <a:ext cx="7548480" cy="483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619920" y="134640"/>
            <a:ext cx="79027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" sz="3000" b="0" strike="noStrike" spc="-1">
                <a:solidFill>
                  <a:srgbClr val="FFFFFF"/>
                </a:solidFill>
                <a:latin typeface="Saira ExtraCondensed SemiBold"/>
                <a:ea typeface="Saira ExtraCondensed SemiBold"/>
              </a:rPr>
              <a:t>CSS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450" name="Group 2"/>
          <p:cNvGrpSpPr/>
          <p:nvPr/>
        </p:nvGrpSpPr>
        <p:grpSpPr>
          <a:xfrm>
            <a:off x="3280320" y="1964520"/>
            <a:ext cx="2581560" cy="2480040"/>
            <a:chOff x="3280320" y="1964520"/>
            <a:chExt cx="2581560" cy="2480040"/>
          </a:xfrm>
        </p:grpSpPr>
        <p:grpSp>
          <p:nvGrpSpPr>
            <p:cNvPr id="451" name="Group 3"/>
            <p:cNvGrpSpPr/>
            <p:nvPr/>
          </p:nvGrpSpPr>
          <p:grpSpPr>
            <a:xfrm>
              <a:off x="3280320" y="2298960"/>
              <a:ext cx="2581560" cy="2145600"/>
              <a:chOff x="3280320" y="2298960"/>
              <a:chExt cx="2581560" cy="2145600"/>
            </a:xfrm>
          </p:grpSpPr>
          <p:sp>
            <p:nvSpPr>
              <p:cNvPr id="452" name="CustomShape 4"/>
              <p:cNvSpPr/>
              <p:nvPr/>
            </p:nvSpPr>
            <p:spPr>
              <a:xfrm>
                <a:off x="3550680" y="2298960"/>
                <a:ext cx="2042640" cy="2042640"/>
              </a:xfrm>
              <a:prstGeom prst="ellipse">
                <a:avLst/>
              </a:prstGeom>
              <a:noFill/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CustomShape 5"/>
              <p:cNvSpPr/>
              <p:nvPr/>
            </p:nvSpPr>
            <p:spPr>
              <a:xfrm>
                <a:off x="328032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4" name="CustomShape 6"/>
              <p:cNvSpPr/>
              <p:nvPr/>
            </p:nvSpPr>
            <p:spPr>
              <a:xfrm>
                <a:off x="5126400" y="264456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5" name="CustomShape 7"/>
              <p:cNvSpPr/>
              <p:nvPr/>
            </p:nvSpPr>
            <p:spPr>
              <a:xfrm>
                <a:off x="35370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6" name="CustomShape 8"/>
              <p:cNvSpPr/>
              <p:nvPr/>
            </p:nvSpPr>
            <p:spPr>
              <a:xfrm>
                <a:off x="4879800" y="3708720"/>
                <a:ext cx="735480" cy="735840"/>
              </a:xfrm>
              <a:prstGeom prst="ellipse">
                <a:avLst/>
              </a:prstGeom>
              <a:solidFill>
                <a:srgbClr val="7337D4">
                  <a:alpha val="81000"/>
                </a:srgbClr>
              </a:solidFill>
              <a:ln w="2844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57" name="CustomShape 9"/>
            <p:cNvSpPr/>
            <p:nvPr/>
          </p:nvSpPr>
          <p:spPr>
            <a:xfrm>
              <a:off x="4203360" y="1964520"/>
              <a:ext cx="735480" cy="735840"/>
            </a:xfrm>
            <a:prstGeom prst="ellipse">
              <a:avLst/>
            </a:prstGeom>
            <a:solidFill>
              <a:srgbClr val="7337D4">
                <a:alpha val="81000"/>
              </a:srgbClr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8" name="CustomShape 10"/>
          <p:cNvSpPr/>
          <p:nvPr/>
        </p:nvSpPr>
        <p:spPr>
          <a:xfrm>
            <a:off x="5966640" y="27378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Type of values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9" name="CustomShape 11"/>
          <p:cNvSpPr/>
          <p:nvPr/>
        </p:nvSpPr>
        <p:spPr>
          <a:xfrm>
            <a:off x="1376640" y="273780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Grid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5711400" y="381636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Animations &amp; Transitions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1" name="CustomShape 13"/>
          <p:cNvSpPr/>
          <p:nvPr/>
        </p:nvSpPr>
        <p:spPr>
          <a:xfrm>
            <a:off x="1641960" y="3816360"/>
            <a:ext cx="180216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Positioning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3618720" y="1337400"/>
            <a:ext cx="1905120" cy="55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s" sz="1200" b="0" strike="noStrike" spc="-1">
                <a:solidFill>
                  <a:srgbClr val="FFFFFF"/>
                </a:solidFill>
                <a:latin typeface="Barlow Semi Condensed"/>
                <a:ea typeface="Barlow Semi Condensed"/>
              </a:rPr>
              <a:t>Selectors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Microsoft Office PowerPoint</Application>
  <PresentationFormat>On-screen Show (16:9)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/>
  <cp:revision>16</cp:revision>
  <dcterms:modified xsi:type="dcterms:W3CDTF">2022-09-20T15:42:42Z</dcterms:modified>
  <dc:language>en-US</dc:language>
</cp:coreProperties>
</file>